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63" r:id="rId4"/>
    <p:sldId id="258" r:id="rId5"/>
    <p:sldId id="259" r:id="rId6"/>
    <p:sldId id="260"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2584" autoAdjust="0"/>
  </p:normalViewPr>
  <p:slideViewPr>
    <p:cSldViewPr snapToGrid="0">
      <p:cViewPr varScale="1">
        <p:scale>
          <a:sx n="67" d="100"/>
          <a:sy n="67" d="100"/>
        </p:scale>
        <p:origin x="-864"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2EC38-D21B-4BD9-AC6F-330F5553C80F}" type="datetimeFigureOut">
              <a:rPr lang="en-US" smtClean="0"/>
              <a:pPr/>
              <a:t>6/6/2019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4DEF2E-AACF-4734-9F3C-84ACE3E103BD}" type="slidenum">
              <a:rPr lang="en-US" smtClean="0"/>
              <a:pPr/>
              <a:t>‹#›</a:t>
            </a:fld>
            <a:endParaRPr lang="en-US"/>
          </a:p>
        </p:txBody>
      </p:sp>
    </p:spTree>
    <p:extLst>
      <p:ext uri="{BB962C8B-B14F-4D97-AF65-F5344CB8AC3E}">
        <p14:creationId xmlns:p14="http://schemas.microsoft.com/office/powerpoint/2010/main" xmlns="" val="1773025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Hello everyone. We all know that tobacco is a common substance, not only in the United States by also in other parts of the world. In my conviction, tobacco use is one of the most significant </a:t>
            </a:r>
            <a:r>
              <a:rPr lang="en-US" dirty="0" smtClean="0"/>
              <a:t>areas </a:t>
            </a:r>
            <a:r>
              <a:rPr lang="en-US" dirty="0" smtClean="0"/>
              <a:t>that</a:t>
            </a:r>
            <a:r>
              <a:rPr lang="en-US" baseline="0" dirty="0" smtClean="0"/>
              <a:t> needs additional knowledge</a:t>
            </a:r>
            <a:r>
              <a:rPr lang="en-US" dirty="0" smtClean="0"/>
              <a:t>. According to statistics, the number of tobacco users has been increasing significantly amounting to 16% of the total adult Americans by 2018, yet the wellbeing of the US populations remains in question (Soneji, Sargent, &amp; </a:t>
            </a:r>
            <a:r>
              <a:rPr lang="en-US" dirty="0" err="1" smtClean="0"/>
              <a:t>Tanski</a:t>
            </a:r>
            <a:r>
              <a:rPr lang="en-US" dirty="0" smtClean="0"/>
              <a:t>, 2016). Much remains unknown concerning the </a:t>
            </a:r>
            <a:r>
              <a:rPr lang="en-US" dirty="0" smtClean="0"/>
              <a:t>origin</a:t>
            </a:r>
            <a:r>
              <a:rPr lang="en-US" baseline="0" dirty="0" smtClean="0"/>
              <a:t> </a:t>
            </a:r>
            <a:r>
              <a:rPr lang="en-US" dirty="0" smtClean="0"/>
              <a:t>and </a:t>
            </a:r>
            <a:r>
              <a:rPr lang="en-US" dirty="0" smtClean="0"/>
              <a:t>use of tobacco. The impacts of tobacco remain a constant threat to the American nation. Tobacco use in the United States led to rampant colonization, rapid advancement in the tobacco industry, and development of the American culture. </a:t>
            </a:r>
          </a:p>
          <a:p>
            <a:endParaRPr lang="en-US" dirty="0"/>
          </a:p>
        </p:txBody>
      </p:sp>
      <p:sp>
        <p:nvSpPr>
          <p:cNvPr id="4" name="Slide Number Placeholder 3"/>
          <p:cNvSpPr>
            <a:spLocks noGrp="1"/>
          </p:cNvSpPr>
          <p:nvPr>
            <p:ph type="sldNum" sz="quarter" idx="10"/>
          </p:nvPr>
        </p:nvSpPr>
        <p:spPr/>
        <p:txBody>
          <a:bodyPr/>
          <a:lstStyle/>
          <a:p>
            <a:fld id="{7D4DEF2E-AACF-4734-9F3C-84ACE3E103BD}" type="slidenum">
              <a:rPr lang="en-US" smtClean="0"/>
              <a:pPr/>
              <a:t>2</a:t>
            </a:fld>
            <a:endParaRPr lang="en-US"/>
          </a:p>
        </p:txBody>
      </p:sp>
    </p:spTree>
    <p:extLst>
      <p:ext uri="{BB962C8B-B14F-4D97-AF65-F5344CB8AC3E}">
        <p14:creationId xmlns:p14="http://schemas.microsoft.com/office/powerpoint/2010/main" xmlns="" val="314248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It is true</a:t>
            </a:r>
            <a:r>
              <a:rPr lang="en-US" baseline="0" dirty="0" smtClean="0">
                <a:latin typeface="Times New Roman" panose="02020603050405020304" pitchFamily="18" charset="0"/>
                <a:cs typeface="Times New Roman" panose="02020603050405020304" pitchFamily="18" charset="0"/>
              </a:rPr>
              <a:t> that t</a:t>
            </a:r>
            <a:r>
              <a:rPr lang="en-US" dirty="0" smtClean="0">
                <a:latin typeface="Times New Roman" panose="02020603050405020304" pitchFamily="18" charset="0"/>
                <a:cs typeface="Times New Roman" panose="02020603050405020304" pitchFamily="18" charset="0"/>
              </a:rPr>
              <a:t>obacco is not a native plant in the United States. The plant was introduced in America by Columbus in 1492. </a:t>
            </a:r>
            <a:r>
              <a:rPr lang="en-US" sz="1200" kern="1200" dirty="0" smtClean="0">
                <a:solidFill>
                  <a:schemeClr val="tx1"/>
                </a:solidFill>
                <a:effectLst/>
                <a:latin typeface="+mn-lt"/>
                <a:ea typeface="+mn-ea"/>
                <a:cs typeface="+mn-cs"/>
              </a:rPr>
              <a:t>When Columbus learned about the utility of dried tobacco leaves to the natives, he encouraged them </a:t>
            </a:r>
            <a:r>
              <a:rPr lang="en-US" sz="1200" kern="1200" dirty="0" smtClean="0">
                <a:solidFill>
                  <a:schemeClr val="tx1"/>
                </a:solidFill>
                <a:effectLst/>
                <a:latin typeface="+mn-lt"/>
                <a:ea typeface="+mn-ea"/>
                <a:cs typeface="+mn-cs"/>
              </a:rPr>
              <a:t>to increase its</a:t>
            </a:r>
            <a:r>
              <a:rPr lang="en-US" sz="1200" kern="1200" baseline="0" dirty="0" smtClean="0">
                <a:solidFill>
                  <a:schemeClr val="tx1"/>
                </a:solidFill>
                <a:effectLst/>
                <a:latin typeface="+mn-lt"/>
                <a:ea typeface="+mn-ea"/>
                <a:cs typeface="+mn-cs"/>
              </a:rPr>
              <a:t> buying and selling. T</a:t>
            </a:r>
            <a:r>
              <a:rPr lang="en-US" dirty="0" smtClean="0">
                <a:latin typeface="Times New Roman" panose="02020603050405020304" pitchFamily="18" charset="0"/>
                <a:cs typeface="Times New Roman" panose="02020603050405020304" pitchFamily="18" charset="0"/>
              </a:rPr>
              <a:t>obacco </a:t>
            </a:r>
            <a:r>
              <a:rPr lang="en-US" dirty="0" smtClean="0">
                <a:latin typeface="Times New Roman" panose="02020603050405020304" pitchFamily="18" charset="0"/>
                <a:cs typeface="Times New Roman" panose="02020603050405020304" pitchFamily="18" charset="0"/>
              </a:rPr>
              <a:t>use gained a strong foothold in the during the revolutionary war in 1776.</a:t>
            </a:r>
          </a:p>
          <a:p>
            <a:pPr marL="0" indent="0">
              <a:buNone/>
            </a:pPr>
            <a:r>
              <a:rPr lang="en-US" dirty="0" smtClean="0">
                <a:latin typeface="Times New Roman" panose="02020603050405020304" pitchFamily="18" charset="0"/>
                <a:cs typeface="Times New Roman" panose="02020603050405020304" pitchFamily="18" charset="0"/>
              </a:rPr>
              <a:t>Chewing tobacco </a:t>
            </a:r>
            <a:r>
              <a:rPr lang="en-US" dirty="0" smtClean="0">
                <a:latin typeface="Times New Roman" panose="02020603050405020304" pitchFamily="18" charset="0"/>
                <a:cs typeface="Times New Roman" panose="02020603050405020304" pitchFamily="18" charset="0"/>
              </a:rPr>
              <a:t>became</a:t>
            </a:r>
            <a:r>
              <a:rPr lang="en-US" baseline="0" dirty="0" smtClean="0">
                <a:latin typeface="Times New Roman" panose="02020603050405020304" pitchFamily="18" charset="0"/>
                <a:cs typeface="Times New Roman" panose="02020603050405020304" pitchFamily="18" charset="0"/>
              </a:rPr>
              <a:t> popular </a:t>
            </a:r>
            <a:r>
              <a:rPr lang="en-US" dirty="0" smtClean="0">
                <a:latin typeface="Times New Roman" panose="02020603050405020304" pitchFamily="18" charset="0"/>
                <a:cs typeface="Times New Roman" panose="02020603050405020304" pitchFamily="18" charset="0"/>
              </a:rPr>
              <a:t>in </a:t>
            </a:r>
            <a:r>
              <a:rPr lang="en-US" dirty="0" smtClean="0">
                <a:latin typeface="Times New Roman" panose="02020603050405020304" pitchFamily="18" charset="0"/>
                <a:cs typeface="Times New Roman" panose="02020603050405020304" pitchFamily="18" charset="0"/>
              </a:rPr>
              <a:t>the 19th century. Tobacco use gained additional popularity after the invention of the cigarette machines </a:t>
            </a:r>
          </a:p>
          <a:p>
            <a:endParaRPr lang="en-US" dirty="0"/>
          </a:p>
        </p:txBody>
      </p:sp>
      <p:sp>
        <p:nvSpPr>
          <p:cNvPr id="4" name="Slide Number Placeholder 3"/>
          <p:cNvSpPr>
            <a:spLocks noGrp="1"/>
          </p:cNvSpPr>
          <p:nvPr>
            <p:ph type="sldNum" sz="quarter" idx="10"/>
          </p:nvPr>
        </p:nvSpPr>
        <p:spPr/>
        <p:txBody>
          <a:bodyPr/>
          <a:lstStyle/>
          <a:p>
            <a:fld id="{7D4DEF2E-AACF-4734-9F3C-84ACE3E103BD}" type="slidenum">
              <a:rPr lang="en-US" smtClean="0"/>
              <a:pPr/>
              <a:t>3</a:t>
            </a:fld>
            <a:endParaRPr lang="en-US"/>
          </a:p>
        </p:txBody>
      </p:sp>
    </p:spTree>
    <p:extLst>
      <p:ext uri="{BB962C8B-B14F-4D97-AF65-F5344CB8AC3E}">
        <p14:creationId xmlns:p14="http://schemas.microsoft.com/office/powerpoint/2010/main" xmlns="" val="926847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know, tobacco is not a native plant in the United States. The plant was introduced in America by colonies, but its use has had varied impacts on the development of the US, starting from the 20th century. Tobacco use paved the way for rampant colonization of the US (Singh, 2016). British colonies had discovered that the US was endowed with fertile land, which would possibly support large scale production of tobacco. Since then, tobacco popularity grew so rapidly, making it the savior for the colonies because it had become the most lucrative export for colonies. It is also </a:t>
            </a:r>
            <a:r>
              <a:rPr lang="en-US" dirty="0" smtClean="0"/>
              <a:t>noteworthy</a:t>
            </a:r>
            <a:r>
              <a:rPr lang="en-US" baseline="0" dirty="0" smtClean="0"/>
              <a:t> that</a:t>
            </a:r>
            <a:r>
              <a:rPr lang="en-US" dirty="0" smtClean="0"/>
              <a:t> </a:t>
            </a:r>
            <a:r>
              <a:rPr lang="en-US" dirty="0" smtClean="0"/>
              <a:t>colonies embraced the contributions of slavery, and hence, deepened colonization.</a:t>
            </a:r>
            <a:endParaRPr lang="en-US" dirty="0"/>
          </a:p>
        </p:txBody>
      </p:sp>
      <p:sp>
        <p:nvSpPr>
          <p:cNvPr id="4" name="Slide Number Placeholder 3"/>
          <p:cNvSpPr>
            <a:spLocks noGrp="1"/>
          </p:cNvSpPr>
          <p:nvPr>
            <p:ph type="sldNum" sz="quarter" idx="10"/>
          </p:nvPr>
        </p:nvSpPr>
        <p:spPr/>
        <p:txBody>
          <a:bodyPr/>
          <a:lstStyle/>
          <a:p>
            <a:fld id="{7D4DEF2E-AACF-4734-9F3C-84ACE3E103BD}" type="slidenum">
              <a:rPr lang="en-US" smtClean="0"/>
              <a:pPr/>
              <a:t>4</a:t>
            </a:fld>
            <a:endParaRPr lang="en-US"/>
          </a:p>
        </p:txBody>
      </p:sp>
    </p:spTree>
    <p:extLst>
      <p:ext uri="{BB962C8B-B14F-4D97-AF65-F5344CB8AC3E}">
        <p14:creationId xmlns:p14="http://schemas.microsoft.com/office/powerpoint/2010/main" xmlns="" val="2695500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It is also noteworthy that increased tobacco use in America was facilitated by rapid advancement in the tobacco industry. Tobacco use attributed to almost 65% of the economic activities in the US economy. More importantly, tobacco products were very profitable in both the US and the global market was considered to be the backbone of the lucrative tobacco industry. Also, the invention of cigarette-rolling machines increased the creation of cigarettes for most Americans</a:t>
            </a:r>
          </a:p>
          <a:p>
            <a:pPr marL="0" indent="0">
              <a:buNone/>
            </a:pPr>
            <a:r>
              <a:rPr lang="en-US" dirty="0" smtClean="0"/>
              <a:t>Tobacco established the basis of the colony’s economy. As such, colonies relied on tobacco returns to purchase the indentured servants as well as slaves to support tobacco production, to meet local taxes and to buy manufactured goods from England.</a:t>
            </a:r>
          </a:p>
          <a:p>
            <a:endParaRPr lang="en-US" dirty="0"/>
          </a:p>
        </p:txBody>
      </p:sp>
      <p:sp>
        <p:nvSpPr>
          <p:cNvPr id="4" name="Slide Number Placeholder 3"/>
          <p:cNvSpPr>
            <a:spLocks noGrp="1"/>
          </p:cNvSpPr>
          <p:nvPr>
            <p:ph type="sldNum" sz="quarter" idx="10"/>
          </p:nvPr>
        </p:nvSpPr>
        <p:spPr/>
        <p:txBody>
          <a:bodyPr/>
          <a:lstStyle/>
          <a:p>
            <a:fld id="{7D4DEF2E-AACF-4734-9F3C-84ACE3E103BD}" type="slidenum">
              <a:rPr lang="en-US" smtClean="0"/>
              <a:pPr/>
              <a:t>5</a:t>
            </a:fld>
            <a:endParaRPr lang="en-US"/>
          </a:p>
        </p:txBody>
      </p:sp>
    </p:spTree>
    <p:extLst>
      <p:ext uri="{BB962C8B-B14F-4D97-AF65-F5344CB8AC3E}">
        <p14:creationId xmlns:p14="http://schemas.microsoft.com/office/powerpoint/2010/main" xmlns="" val="3507772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Besides, tobacco use has had a varied socio-cultural impact in the US as defined by history. In the late 15th century, when tobacco was introduced in the US, the product was able to launch as well as polish its relevance in Americans way of life. Majority of the Native Americans perceived tobacco as a product which had medicinal, ceremonial, and intoxication values. Further, some Europeans adopted it as a healing factor for the majority of diseases. Based on this controversy, some committed physicians defended that tobacco could cleanse and resist poison. During World War I, cigarettes were included in a soldier’s rations for food since it was believed to serve as a brain stimulant. Researchers embraced the curative nature of tobacco. However, it was found that there were other better traditional medicines which could serve to heal and restore the health of Americans with little to no side effects.</a:t>
            </a:r>
            <a:endParaRPr lang="en-US" dirty="0"/>
          </a:p>
        </p:txBody>
      </p:sp>
      <p:sp>
        <p:nvSpPr>
          <p:cNvPr id="4" name="Slide Number Placeholder 3"/>
          <p:cNvSpPr>
            <a:spLocks noGrp="1"/>
          </p:cNvSpPr>
          <p:nvPr>
            <p:ph type="sldNum" sz="quarter" idx="10"/>
          </p:nvPr>
        </p:nvSpPr>
        <p:spPr/>
        <p:txBody>
          <a:bodyPr/>
          <a:lstStyle/>
          <a:p>
            <a:fld id="{7D4DEF2E-AACF-4734-9F3C-84ACE3E103BD}" type="slidenum">
              <a:rPr lang="en-US" smtClean="0"/>
              <a:pPr/>
              <a:t>6</a:t>
            </a:fld>
            <a:endParaRPr lang="en-US"/>
          </a:p>
        </p:txBody>
      </p:sp>
    </p:spTree>
    <p:extLst>
      <p:ext uri="{BB962C8B-B14F-4D97-AF65-F5344CB8AC3E}">
        <p14:creationId xmlns:p14="http://schemas.microsoft.com/office/powerpoint/2010/main" xmlns="" val="2669930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Tobacco use in the United States led to rampant colonization, rapid advancement in the tobacco industry, and development of the American culture. Tobacco use has been the leading cause of serious illness, such as cancer and mental disorders. Increased tobacco use tends to violate ether wellness of society through social evils. Tobacco is addictive, and it has turned out to be an added cost to the American economy. It is with no doubt that tobacco use has been and remains to be a growing challenge in America, and hence, Americans should be informed about the need for them to abstain from the different forms of tobacco use for good health.</a:t>
            </a:r>
          </a:p>
          <a:p>
            <a:endParaRPr lang="en-US" dirty="0"/>
          </a:p>
        </p:txBody>
      </p:sp>
      <p:sp>
        <p:nvSpPr>
          <p:cNvPr id="4" name="Slide Number Placeholder 3"/>
          <p:cNvSpPr>
            <a:spLocks noGrp="1"/>
          </p:cNvSpPr>
          <p:nvPr>
            <p:ph type="sldNum" sz="quarter" idx="10"/>
          </p:nvPr>
        </p:nvSpPr>
        <p:spPr/>
        <p:txBody>
          <a:bodyPr/>
          <a:lstStyle/>
          <a:p>
            <a:fld id="{7D4DEF2E-AACF-4734-9F3C-84ACE3E103BD}" type="slidenum">
              <a:rPr lang="en-US" smtClean="0"/>
              <a:pPr/>
              <a:t>7</a:t>
            </a:fld>
            <a:endParaRPr lang="en-US"/>
          </a:p>
        </p:txBody>
      </p:sp>
    </p:spTree>
    <p:extLst>
      <p:ext uri="{BB962C8B-B14F-4D97-AF65-F5344CB8AC3E}">
        <p14:creationId xmlns:p14="http://schemas.microsoft.com/office/powerpoint/2010/main" xmlns="" val="3137074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4DEF2E-AACF-4734-9F3C-84ACE3E103BD}" type="slidenum">
              <a:rPr lang="en-US" smtClean="0"/>
              <a:pPr/>
              <a:t>8</a:t>
            </a:fld>
            <a:endParaRPr lang="en-US"/>
          </a:p>
        </p:txBody>
      </p:sp>
    </p:spTree>
    <p:extLst>
      <p:ext uri="{BB962C8B-B14F-4D97-AF65-F5344CB8AC3E}">
        <p14:creationId xmlns:p14="http://schemas.microsoft.com/office/powerpoint/2010/main" xmlns="" val="2902928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pPr/>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pPr/>
              <a:t>6/6/2019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6/6/2019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6/6/2019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4620" y="2480604"/>
            <a:ext cx="8596668" cy="1320800"/>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Informative Speech on Tobacco Use</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Tobacco </a:t>
            </a:r>
            <a:r>
              <a:rPr lang="en-US" sz="2800" dirty="0">
                <a:latin typeface="Times New Roman" panose="02020603050405020304" pitchFamily="18" charset="0"/>
                <a:cs typeface="Times New Roman" panose="02020603050405020304" pitchFamily="18" charset="0"/>
              </a:rPr>
              <a:t>u</a:t>
            </a:r>
            <a:r>
              <a:rPr lang="en-US" sz="2800" dirty="0" smtClean="0">
                <a:latin typeface="Times New Roman" panose="02020603050405020304" pitchFamily="18" charset="0"/>
                <a:cs typeface="Times New Roman" panose="02020603050405020304" pitchFamily="18" charset="0"/>
              </a:rPr>
              <a:t>se </a:t>
            </a:r>
            <a:r>
              <a:rPr lang="en-US" sz="2800" dirty="0" smtClean="0">
                <a:latin typeface="Times New Roman" panose="02020603050405020304" pitchFamily="18" charset="0"/>
                <a:cs typeface="Times New Roman" panose="02020603050405020304" pitchFamily="18" charset="0"/>
              </a:rPr>
              <a:t>in United States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31509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864637"/>
          </a:xfrm>
        </p:spPr>
        <p:txBody>
          <a:bodyPr/>
          <a:lstStyle/>
          <a:p>
            <a:pPr algn="ctr"/>
            <a:r>
              <a:rPr lang="en-US" sz="2800" dirty="0">
                <a:latin typeface="Times New Roman" panose="02020603050405020304" pitchFamily="18" charset="0"/>
                <a:cs typeface="Times New Roman" panose="02020603050405020304" pitchFamily="18" charset="0"/>
              </a:rPr>
              <a:t>Introduction</a:t>
            </a:r>
          </a:p>
        </p:txBody>
      </p:sp>
      <p:sp>
        <p:nvSpPr>
          <p:cNvPr id="4" name="Content Placeholder 3"/>
          <p:cNvSpPr>
            <a:spLocks noGrp="1"/>
          </p:cNvSpPr>
          <p:nvPr>
            <p:ph sz="half" idx="1"/>
          </p:nvPr>
        </p:nvSpPr>
        <p:spPr>
          <a:xfrm>
            <a:off x="1019457" y="1684088"/>
            <a:ext cx="4616233" cy="3880772"/>
          </a:xfrm>
        </p:spPr>
        <p:txBody>
          <a:bodyPr>
            <a:normAutofit fontScale="85000" lnSpcReduction="10000"/>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Tobacco use </a:t>
            </a:r>
            <a:r>
              <a:rPr lang="en-US" sz="2000" dirty="0" smtClean="0">
                <a:latin typeface="Times New Roman" panose="02020603050405020304" pitchFamily="18" charset="0"/>
                <a:cs typeface="Times New Roman" panose="02020603050405020304" pitchFamily="18" charset="0"/>
              </a:rPr>
              <a:t>is </a:t>
            </a:r>
            <a:r>
              <a:rPr lang="en-US" sz="2000" dirty="0">
                <a:latin typeface="Times New Roman" panose="02020603050405020304" pitchFamily="18" charset="0"/>
                <a:cs typeface="Times New Roman" panose="02020603050405020304" pitchFamily="18" charset="0"/>
              </a:rPr>
              <a:t>everywhere and it is a common substance in the United States.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number of tobacco users has been increasing significantly.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Much remains unknown concerning the origination and use of tobacco.</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impacts of tobacco remain a constant threat to the American nation.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Tobacco use in the United States led to:</a:t>
            </a:r>
          </a:p>
          <a:p>
            <a:pPr lvl="1">
              <a:buFont typeface="Courier New" panose="02070309020205020404" pitchFamily="49" charset="0"/>
              <a:buChar char="o"/>
            </a:pPr>
            <a:r>
              <a:rPr lang="en-US" sz="1800" dirty="0">
                <a:latin typeface="Times New Roman" panose="02020603050405020304" pitchFamily="18" charset="0"/>
                <a:cs typeface="Times New Roman" panose="02020603050405020304" pitchFamily="18" charset="0"/>
              </a:rPr>
              <a:t>Rampant colonization. </a:t>
            </a:r>
          </a:p>
          <a:p>
            <a:pPr lvl="1">
              <a:buFont typeface="Courier New" panose="02070309020205020404" pitchFamily="49" charset="0"/>
              <a:buChar char="o"/>
            </a:pPr>
            <a:r>
              <a:rPr lang="en-US" sz="1800" dirty="0">
                <a:latin typeface="Times New Roman" panose="02020603050405020304" pitchFamily="18" charset="0"/>
                <a:cs typeface="Times New Roman" panose="02020603050405020304" pitchFamily="18" charset="0"/>
              </a:rPr>
              <a:t>Rapid advancement in the tobacco industry. </a:t>
            </a:r>
          </a:p>
          <a:p>
            <a:pPr lvl="1">
              <a:buFont typeface="Courier New" panose="02070309020205020404" pitchFamily="49" charset="0"/>
              <a:buChar char="o"/>
            </a:pPr>
            <a:r>
              <a:rPr lang="en-US" sz="1800" dirty="0">
                <a:latin typeface="Times New Roman" panose="02020603050405020304" pitchFamily="18" charset="0"/>
                <a:cs typeface="Times New Roman" panose="02020603050405020304" pitchFamily="18" charset="0"/>
              </a:rPr>
              <a:t>Development of the American culture. </a:t>
            </a:r>
          </a:p>
        </p:txBody>
      </p:sp>
      <p:pic>
        <p:nvPicPr>
          <p:cNvPr id="7" name="Content Placeholder 6"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891341" y="1613159"/>
            <a:ext cx="3724784" cy="3707461"/>
          </a:xfrm>
        </p:spPr>
      </p:pic>
    </p:spTree>
    <p:extLst>
      <p:ext uri="{BB962C8B-B14F-4D97-AF65-F5344CB8AC3E}">
        <p14:creationId xmlns:p14="http://schemas.microsoft.com/office/powerpoint/2010/main" xmlns="" val="2447379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334" y="609600"/>
            <a:ext cx="8596668" cy="867508"/>
          </a:xfrm>
        </p:spPr>
        <p:txBody>
          <a:bodyPr>
            <a:noAutofit/>
          </a:bodyPr>
          <a:lstStyle/>
          <a:p>
            <a:pPr algn="ctr"/>
            <a:r>
              <a:rPr lang="en-US" sz="2800" dirty="0">
                <a:latin typeface="Times New Roman" panose="02020603050405020304" pitchFamily="18" charset="0"/>
                <a:cs typeface="Times New Roman" panose="02020603050405020304" pitchFamily="18" charset="0"/>
              </a:rPr>
              <a:t>History of Tobacco </a:t>
            </a:r>
            <a:r>
              <a:rPr lang="en-US" sz="2800" dirty="0" smtClean="0">
                <a:latin typeface="Times New Roman" panose="02020603050405020304" pitchFamily="18" charset="0"/>
                <a:cs typeface="Times New Roman" panose="02020603050405020304" pitchFamily="18" charset="0"/>
              </a:rPr>
              <a:t>u</a:t>
            </a:r>
            <a:r>
              <a:rPr lang="en-US" sz="2800" dirty="0" smtClean="0">
                <a:latin typeface="Times New Roman" panose="02020603050405020304" pitchFamily="18" charset="0"/>
                <a:cs typeface="Times New Roman" panose="02020603050405020304" pitchFamily="18" charset="0"/>
              </a:rPr>
              <a:t>se </a:t>
            </a:r>
            <a:r>
              <a:rPr lang="en-US" sz="2800" dirty="0">
                <a:latin typeface="Times New Roman" panose="02020603050405020304" pitchFamily="18" charset="0"/>
                <a:cs typeface="Times New Roman" panose="02020603050405020304" pitchFamily="18" charset="0"/>
              </a:rPr>
              <a:t>in the United States.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677334" y="1477108"/>
            <a:ext cx="8596668" cy="3880773"/>
          </a:xfrm>
        </p:spPr>
        <p:txBody>
          <a:bodyPr>
            <a:normAutofit/>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Tobacco is not a native plant in the United States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plant was introduced in America by Columbus in </a:t>
            </a:r>
            <a:r>
              <a:rPr lang="en-US" dirty="0" smtClean="0">
                <a:latin typeface="Times New Roman" panose="02020603050405020304" pitchFamily="18" charset="0"/>
                <a:cs typeface="Times New Roman" panose="02020603050405020304" pitchFamily="18" charset="0"/>
              </a:rPr>
              <a:t>1492</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Columbus </a:t>
            </a:r>
            <a:r>
              <a:rPr lang="en-US" dirty="0" smtClean="0">
                <a:latin typeface="Times New Roman" panose="02020603050405020304" pitchFamily="18" charset="0"/>
                <a:cs typeface="Times New Roman" panose="02020603050405020304" pitchFamily="18" charset="0"/>
              </a:rPr>
              <a:t>encouraged the natives to </a:t>
            </a:r>
            <a:r>
              <a:rPr lang="en-US" dirty="0" smtClean="0">
                <a:latin typeface="Times New Roman" panose="02020603050405020304" pitchFamily="18" charset="0"/>
                <a:cs typeface="Times New Roman" panose="02020603050405020304" pitchFamily="18" charset="0"/>
              </a:rPr>
              <a:t>trade tobacco</a:t>
            </a:r>
            <a:r>
              <a:rPr lang="en-US" dirty="0" smtClean="0">
                <a:latin typeface="Times New Roman" panose="02020603050405020304" pitchFamily="18" charset="0"/>
                <a:cs typeface="Times New Roman" panose="02020603050405020304" pitchFamily="18" charset="0"/>
              </a:rPr>
              <a:t> themselves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Tobacco</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use gained a </a:t>
            </a:r>
            <a:r>
              <a:rPr lang="en-US" dirty="0">
                <a:latin typeface="Times New Roman" panose="02020603050405020304" pitchFamily="18" charset="0"/>
                <a:cs typeface="Times New Roman" panose="02020603050405020304" pitchFamily="18" charset="0"/>
              </a:rPr>
              <a:t>strong foothold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during the revolutionary war in </a:t>
            </a:r>
            <a:r>
              <a:rPr lang="en-US" dirty="0" smtClean="0">
                <a:latin typeface="Times New Roman" panose="02020603050405020304" pitchFamily="18" charset="0"/>
                <a:cs typeface="Times New Roman" panose="02020603050405020304" pitchFamily="18" charset="0"/>
              </a:rPr>
              <a:t>1776.</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Tobacco </a:t>
            </a:r>
            <a:r>
              <a:rPr lang="en-US" dirty="0">
                <a:latin typeface="Times New Roman" panose="02020603050405020304" pitchFamily="18" charset="0"/>
                <a:cs typeface="Times New Roman" panose="02020603050405020304" pitchFamily="18" charset="0"/>
              </a:rPr>
              <a:t>use gained additional popularity after the invention of the cigarette machines </a:t>
            </a:r>
          </a:p>
        </p:txBody>
      </p:sp>
    </p:spTree>
    <p:extLst>
      <p:ext uri="{BB962C8B-B14F-4D97-AF65-F5344CB8AC3E}">
        <p14:creationId xmlns:p14="http://schemas.microsoft.com/office/powerpoint/2010/main" xmlns="" val="2908915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73015"/>
          </a:xfrm>
        </p:spPr>
        <p:txBody>
          <a:bodyPr>
            <a:normAutofit/>
          </a:bodyPr>
          <a:lstStyle/>
          <a:p>
            <a:pPr algn="ctr"/>
            <a:r>
              <a:rPr lang="en-US" sz="2800" dirty="0">
                <a:latin typeface="Times New Roman" panose="02020603050405020304" pitchFamily="18" charset="0"/>
                <a:cs typeface="Times New Roman" panose="02020603050405020304" pitchFamily="18" charset="0"/>
              </a:rPr>
              <a:t>Effects of Tobacco Use in the United </a:t>
            </a:r>
            <a:r>
              <a:rPr lang="en-US" sz="2800" dirty="0" smtClean="0">
                <a:latin typeface="Times New Roman" panose="02020603050405020304" pitchFamily="18" charset="0"/>
                <a:cs typeface="Times New Roman" panose="02020603050405020304" pitchFamily="18" charset="0"/>
              </a:rPr>
              <a:t>States</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82615"/>
            <a:ext cx="8596668" cy="3880773"/>
          </a:xfrm>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Rampant </a:t>
            </a:r>
            <a:r>
              <a:rPr lang="en-US" sz="2000" dirty="0">
                <a:latin typeface="Times New Roman" panose="02020603050405020304" pitchFamily="18" charset="0"/>
                <a:cs typeface="Times New Roman" panose="02020603050405020304" pitchFamily="18" charset="0"/>
              </a:rPr>
              <a:t>colonization.</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Tobacco is not a native plant in the United States.</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Tobacco was introduced in America by colonies.</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British colonies had discovered that the US was endowed with fertile land for </a:t>
            </a:r>
            <a:r>
              <a:rPr lang="en-US" sz="1800" dirty="0" smtClean="0">
                <a:latin typeface="Times New Roman" panose="02020603050405020304" pitchFamily="18" charset="0"/>
                <a:cs typeface="Times New Roman" panose="02020603050405020304" pitchFamily="18" charset="0"/>
              </a:rPr>
              <a:t>farming </a:t>
            </a:r>
            <a:r>
              <a:rPr lang="en-US" sz="1800" dirty="0">
                <a:latin typeface="Times New Roman" panose="02020603050405020304" pitchFamily="18" charset="0"/>
                <a:cs typeface="Times New Roman" panose="02020603050405020304" pitchFamily="18" charset="0"/>
              </a:rPr>
              <a:t>(Singh, 2016)</a:t>
            </a:r>
            <a:r>
              <a:rPr lang="en-US" sz="1800" dirty="0" smtClean="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Tobacco was viewed as the savior for the colonies.</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Tobacco was the most lucrative export for colonies.</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Colonies embraced the contributions of slavery</a:t>
            </a:r>
            <a:r>
              <a:rPr lang="en-US" sz="1800" dirty="0" smtClean="0">
                <a:latin typeface="Times New Roman" panose="02020603050405020304" pitchFamily="18" charset="0"/>
                <a:cs typeface="Times New Roman" panose="02020603050405020304" pitchFamily="18" charset="0"/>
              </a:rPr>
              <a:t>. </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24604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ctr"/>
            <a:r>
              <a:rPr lang="en-US" sz="2800" dirty="0">
                <a:latin typeface="Times New Roman" panose="02020603050405020304" pitchFamily="18" charset="0"/>
                <a:cs typeface="Times New Roman" panose="02020603050405020304" pitchFamily="18" charset="0"/>
              </a:rPr>
              <a:t>Continuation </a:t>
            </a:r>
            <a:r>
              <a:rPr lang="en-US" sz="2800" dirty="0" smtClean="0">
                <a:latin typeface="Times New Roman" panose="02020603050405020304" pitchFamily="18" charset="0"/>
                <a:cs typeface="Times New Roman" panose="02020603050405020304" pitchFamily="18" charset="0"/>
              </a:rPr>
              <a:t>on </a:t>
            </a:r>
            <a:r>
              <a:rPr lang="en-US" sz="2800" dirty="0">
                <a:latin typeface="Times New Roman" panose="02020603050405020304" pitchFamily="18" charset="0"/>
                <a:cs typeface="Times New Roman" panose="02020603050405020304" pitchFamily="18" charset="0"/>
              </a:rPr>
              <a:t>Effects of Tobacco </a:t>
            </a:r>
            <a:r>
              <a:rPr lang="en-US" sz="2800" dirty="0" smtClean="0">
                <a:latin typeface="Times New Roman" panose="02020603050405020304" pitchFamily="18" charset="0"/>
                <a:cs typeface="Times New Roman" panose="02020603050405020304" pitchFamily="18" charset="0"/>
              </a:rPr>
              <a:t>u</a:t>
            </a:r>
            <a:r>
              <a:rPr lang="en-US" sz="2800" dirty="0" smtClean="0">
                <a:latin typeface="Times New Roman" panose="02020603050405020304" pitchFamily="18" charset="0"/>
                <a:cs typeface="Times New Roman" panose="02020603050405020304" pitchFamily="18" charset="0"/>
              </a:rPr>
              <a:t>se </a:t>
            </a:r>
            <a:r>
              <a:rPr lang="en-US" sz="2800" dirty="0">
                <a:latin typeface="Times New Roman" panose="02020603050405020304" pitchFamily="18" charset="0"/>
                <a:cs typeface="Times New Roman" panose="02020603050405020304" pitchFamily="18" charset="0"/>
              </a:rPr>
              <a:t>in the United </a:t>
            </a:r>
            <a:r>
              <a:rPr lang="en-US" sz="2800" dirty="0" smtClean="0">
                <a:latin typeface="Times New Roman" panose="02020603050405020304" pitchFamily="18" charset="0"/>
                <a:cs typeface="Times New Roman" panose="02020603050405020304" pitchFamily="18" charset="0"/>
              </a:rPr>
              <a:t>States</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930400"/>
            <a:ext cx="4865050" cy="3880772"/>
          </a:xfrm>
        </p:spPr>
        <p:txBody>
          <a:bodyPr>
            <a:normAutofit fontScale="92500" lnSpcReduction="10000"/>
          </a:bodyPr>
          <a:lstStyle/>
          <a:p>
            <a:pPr marL="0" indent="0">
              <a:buNone/>
            </a:pPr>
            <a:r>
              <a:rPr lang="en-US" sz="2000" dirty="0" smtClean="0">
                <a:latin typeface="Times New Roman" panose="02020603050405020304" pitchFamily="18" charset="0"/>
                <a:cs typeface="Times New Roman" panose="02020603050405020304" pitchFamily="18" charset="0"/>
              </a:rPr>
              <a:t>Rapid </a:t>
            </a:r>
            <a:r>
              <a:rPr lang="en-US" sz="2000" dirty="0">
                <a:latin typeface="Times New Roman" panose="02020603050405020304" pitchFamily="18" charset="0"/>
                <a:cs typeface="Times New Roman" panose="02020603050405020304" pitchFamily="18" charset="0"/>
              </a:rPr>
              <a:t>advancement in the tobacco industry.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Tobacco use attributed to almost 65% of the economic activities in the </a:t>
            </a:r>
            <a:r>
              <a:rPr lang="en-US" sz="2000" dirty="0" smtClean="0">
                <a:latin typeface="Times New Roman" panose="02020603050405020304" pitchFamily="18" charset="0"/>
                <a:cs typeface="Times New Roman" panose="02020603050405020304" pitchFamily="18" charset="0"/>
              </a:rPr>
              <a:t>US tobacco industries.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global market for tobacco was considered the backbone of the tobacco industry.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invention of cigarette-rolling machines increased the creation of cigarettes for most Americans.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Tobacco established the basis of the colony’s economy</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761329" y="1763844"/>
            <a:ext cx="5567962" cy="3894085"/>
          </a:xfrm>
        </p:spPr>
      </p:pic>
    </p:spTree>
    <p:extLst>
      <p:ext uri="{BB962C8B-B14F-4D97-AF65-F5344CB8AC3E}">
        <p14:creationId xmlns:p14="http://schemas.microsoft.com/office/powerpoint/2010/main" xmlns="" val="1817699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90415"/>
            <a:ext cx="8596668" cy="1320800"/>
          </a:xfrm>
        </p:spPr>
        <p:txBody>
          <a:bodyPr>
            <a:noAutofit/>
          </a:bodyPr>
          <a:lstStyle/>
          <a:p>
            <a:pPr algn="ctr"/>
            <a:r>
              <a:rPr lang="en-US" sz="2800" dirty="0">
                <a:latin typeface="Times New Roman" panose="02020603050405020304" pitchFamily="18" charset="0"/>
                <a:cs typeface="Times New Roman" panose="02020603050405020304" pitchFamily="18" charset="0"/>
              </a:rPr>
              <a:t>Continuation on Effects of Tobacco Use in the United </a:t>
            </a:r>
            <a:r>
              <a:rPr lang="en-US" sz="2800" dirty="0" smtClean="0">
                <a:latin typeface="Times New Roman" panose="02020603050405020304" pitchFamily="18" charset="0"/>
                <a:cs typeface="Times New Roman" panose="02020603050405020304" pitchFamily="18" charset="0"/>
              </a:rPr>
              <a:t>States</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sz="half" idx="1"/>
          </p:nvPr>
        </p:nvSpPr>
        <p:spPr>
          <a:xfrm>
            <a:off x="791633" y="1930400"/>
            <a:ext cx="4184035" cy="3880772"/>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Development of the strong American culture.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Tobacco had medicinal, ceremonial, and intoxication values.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Europeans adopted it as a healing factor for the majority of diseases.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Tobacco was believed to serve as a brain stimulant.</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6004988" y="1930400"/>
            <a:ext cx="4070995" cy="3569057"/>
          </a:xfrm>
        </p:spPr>
      </p:pic>
    </p:spTree>
    <p:extLst>
      <p:ext uri="{BB962C8B-B14F-4D97-AF65-F5344CB8AC3E}">
        <p14:creationId xmlns:p14="http://schemas.microsoft.com/office/powerpoint/2010/main" xmlns="" val="870196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97169"/>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Conclusion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18011" y="1406769"/>
            <a:ext cx="8596668" cy="3880773"/>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Tobacco </a:t>
            </a:r>
            <a:r>
              <a:rPr lang="en-US" sz="2000" dirty="0">
                <a:latin typeface="Times New Roman" panose="02020603050405020304" pitchFamily="18" charset="0"/>
                <a:cs typeface="Times New Roman" panose="02020603050405020304" pitchFamily="18" charset="0"/>
              </a:rPr>
              <a:t>use in the United States led to:</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Rampant colonization.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Rapid advancement in the tobacco industry.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Development of the American culture.</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81262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4407"/>
          </a:xfrm>
        </p:spPr>
        <p:txBody>
          <a:bodyPr/>
          <a:lstStyle/>
          <a:p>
            <a:pPr algn="ctr"/>
            <a:r>
              <a:rPr lang="en-US" sz="2800" dirty="0" smtClean="0">
                <a:latin typeface="Times New Roman" panose="02020603050405020304" pitchFamily="18" charset="0"/>
                <a:cs typeface="Times New Roman" panose="02020603050405020304" pitchFamily="18" charset="0"/>
              </a:rPr>
              <a:t>References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14007"/>
            <a:ext cx="8596668" cy="3880773"/>
          </a:xfrm>
        </p:spPr>
        <p:txBody>
          <a:bodyPr>
            <a:noAutofit/>
          </a:bodyPr>
          <a:lstStyle/>
          <a:p>
            <a:pPr marL="0" indent="0">
              <a:buNone/>
            </a:pPr>
            <a:r>
              <a:rPr lang="en-US" sz="2000" dirty="0" err="1">
                <a:latin typeface="Times New Roman" panose="02020603050405020304" pitchFamily="18" charset="0"/>
                <a:cs typeface="Times New Roman" panose="02020603050405020304" pitchFamily="18" charset="0"/>
              </a:rPr>
              <a:t>Dunkle</a:t>
            </a:r>
            <a:r>
              <a:rPr lang="en-US" sz="2000" dirty="0">
                <a:latin typeface="Times New Roman" panose="02020603050405020304" pitchFamily="18" charset="0"/>
                <a:cs typeface="Times New Roman" panose="02020603050405020304" pitchFamily="18" charset="0"/>
              </a:rPr>
              <a:t>, A., </a:t>
            </a:r>
            <a:r>
              <a:rPr lang="en-US" sz="2000" dirty="0" err="1">
                <a:latin typeface="Times New Roman" panose="02020603050405020304" pitchFamily="18" charset="0"/>
                <a:cs typeface="Times New Roman" panose="02020603050405020304" pitchFamily="18" charset="0"/>
              </a:rPr>
              <a:t>Kalpinski</a:t>
            </a:r>
            <a:r>
              <a:rPr lang="en-US" sz="2000" dirty="0">
                <a:latin typeface="Times New Roman" panose="02020603050405020304" pitchFamily="18" charset="0"/>
                <a:cs typeface="Times New Roman" panose="02020603050405020304" pitchFamily="18" charset="0"/>
              </a:rPr>
              <a:t>, R., </a:t>
            </a:r>
            <a:r>
              <a:rPr lang="en-US" sz="2000" dirty="0" err="1">
                <a:latin typeface="Times New Roman" panose="02020603050405020304" pitchFamily="18" charset="0"/>
                <a:cs typeface="Times New Roman" panose="02020603050405020304" pitchFamily="18" charset="0"/>
              </a:rPr>
              <a:t>Ebbert</a:t>
            </a:r>
            <a:r>
              <a:rPr lang="en-US" sz="2000" dirty="0">
                <a:latin typeface="Times New Roman" panose="02020603050405020304" pitchFamily="18" charset="0"/>
                <a:cs typeface="Times New Roman" panose="02020603050405020304" pitchFamily="18" charset="0"/>
              </a:rPr>
              <a:t>, J., Talcott, W., </a:t>
            </a:r>
            <a:r>
              <a:rPr lang="en-US" sz="2000" dirty="0" err="1">
                <a:latin typeface="Times New Roman" panose="02020603050405020304" pitchFamily="18" charset="0"/>
                <a:cs typeface="Times New Roman" panose="02020603050405020304" pitchFamily="18" charset="0"/>
              </a:rPr>
              <a:t>Klesges</a:t>
            </a:r>
            <a:r>
              <a:rPr lang="en-US" sz="2000" dirty="0">
                <a:latin typeface="Times New Roman" panose="02020603050405020304" pitchFamily="18" charset="0"/>
                <a:cs typeface="Times New Roman" panose="02020603050405020304" pitchFamily="18" charset="0"/>
              </a:rPr>
              <a:t>, R., &amp; Little, M. A. (2018). Predicting smokeless tobacco initiation and re-initiation in the United States Air Force. </a:t>
            </a:r>
            <a:r>
              <a:rPr lang="en-US" sz="2000" i="1" dirty="0">
                <a:latin typeface="Times New Roman" panose="02020603050405020304" pitchFamily="18" charset="0"/>
                <a:cs typeface="Times New Roman" panose="02020603050405020304" pitchFamily="18" charset="0"/>
              </a:rPr>
              <a:t>Addictive Behaviors Reports</a:t>
            </a:r>
            <a:r>
              <a:rPr lang="en-US" sz="2000" dirty="0">
                <a:latin typeface="Times New Roman" panose="02020603050405020304" pitchFamily="18" charset="0"/>
                <a:cs typeface="Times New Roman" panose="02020603050405020304" pitchFamily="18" charset="0"/>
              </a:rPr>
              <a:t>.</a:t>
            </a:r>
          </a:p>
          <a:p>
            <a:pPr marL="0" indent="0">
              <a:buNone/>
            </a:pPr>
            <a:r>
              <a:rPr lang="en-US" sz="2000" dirty="0">
                <a:latin typeface="Times New Roman" panose="02020603050405020304" pitchFamily="18" charset="0"/>
                <a:cs typeface="Times New Roman" panose="02020603050405020304" pitchFamily="18" charset="0"/>
              </a:rPr>
              <a:t>Wang, T. W., </a:t>
            </a:r>
            <a:r>
              <a:rPr lang="en-US" sz="2000" dirty="0" err="1">
                <a:latin typeface="Times New Roman" panose="02020603050405020304" pitchFamily="18" charset="0"/>
                <a:cs typeface="Times New Roman" panose="02020603050405020304" pitchFamily="18" charset="0"/>
              </a:rPr>
              <a:t>Gentzke</a:t>
            </a:r>
            <a:r>
              <a:rPr lang="en-US" sz="2000" dirty="0">
                <a:latin typeface="Times New Roman" panose="02020603050405020304" pitchFamily="18" charset="0"/>
                <a:cs typeface="Times New Roman" panose="02020603050405020304" pitchFamily="18" charset="0"/>
              </a:rPr>
              <a:t>, A., Sharapova, S., Cullen, K. A., Ambrose, B. K., &amp; Jamal, A. (2018). Tobacco product use among middle and high school students—United States, 2011–2017. </a:t>
            </a:r>
            <a:r>
              <a:rPr lang="en-US" sz="2000" i="1" dirty="0">
                <a:latin typeface="Times New Roman" panose="02020603050405020304" pitchFamily="18" charset="0"/>
                <a:cs typeface="Times New Roman" panose="02020603050405020304" pitchFamily="18" charset="0"/>
              </a:rPr>
              <a:t>Morbidity and Mortality Weekly Report</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67</a:t>
            </a:r>
            <a:r>
              <a:rPr lang="en-US" sz="2000" dirty="0">
                <a:latin typeface="Times New Roman" panose="02020603050405020304" pitchFamily="18" charset="0"/>
                <a:cs typeface="Times New Roman" panose="02020603050405020304" pitchFamily="18" charset="0"/>
              </a:rPr>
              <a:t>(22), 629.</a:t>
            </a:r>
          </a:p>
          <a:p>
            <a:pPr marL="0" indent="0">
              <a:buNone/>
            </a:pPr>
            <a:r>
              <a:rPr lang="en-US" sz="2000" dirty="0">
                <a:latin typeface="Times New Roman" panose="02020603050405020304" pitchFamily="18" charset="0"/>
                <a:cs typeface="Times New Roman" panose="02020603050405020304" pitchFamily="18" charset="0"/>
              </a:rPr>
              <a:t>Soneji, S., Sargent, J., &amp; </a:t>
            </a:r>
            <a:r>
              <a:rPr lang="en-US" sz="2000" dirty="0" err="1">
                <a:latin typeface="Times New Roman" panose="02020603050405020304" pitchFamily="18" charset="0"/>
                <a:cs typeface="Times New Roman" panose="02020603050405020304" pitchFamily="18" charset="0"/>
              </a:rPr>
              <a:t>Tanski</a:t>
            </a:r>
            <a:r>
              <a:rPr lang="en-US" sz="2000" dirty="0">
                <a:latin typeface="Times New Roman" panose="02020603050405020304" pitchFamily="18" charset="0"/>
                <a:cs typeface="Times New Roman" panose="02020603050405020304" pitchFamily="18" charset="0"/>
              </a:rPr>
              <a:t>, S. (2016). Multiple tobacco product use among US adolescents and young adults. </a:t>
            </a:r>
            <a:r>
              <a:rPr lang="en-US" sz="2000" i="1" dirty="0">
                <a:latin typeface="Times New Roman" panose="02020603050405020304" pitchFamily="18" charset="0"/>
                <a:cs typeface="Times New Roman" panose="02020603050405020304" pitchFamily="18" charset="0"/>
              </a:rPr>
              <a:t>Tobacco control</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25</a:t>
            </a:r>
            <a:r>
              <a:rPr lang="en-US" sz="2000" dirty="0">
                <a:latin typeface="Times New Roman" panose="02020603050405020304" pitchFamily="18" charset="0"/>
                <a:cs typeface="Times New Roman" panose="02020603050405020304" pitchFamily="18" charset="0"/>
              </a:rPr>
              <a:t>(2), 174-180.</a:t>
            </a:r>
          </a:p>
          <a:p>
            <a:pPr marL="0" indent="0">
              <a:buNone/>
            </a:pPr>
            <a:r>
              <a:rPr lang="en-US" sz="2000" dirty="0">
                <a:latin typeface="Times New Roman" panose="02020603050405020304" pitchFamily="18" charset="0"/>
                <a:cs typeface="Times New Roman" panose="02020603050405020304" pitchFamily="18" charset="0"/>
              </a:rPr>
              <a:t>Singh, T. (2016). Tobacco use among middle and high school students—United States, 2011–2015. </a:t>
            </a:r>
            <a:r>
              <a:rPr lang="en-US" sz="2000" i="1" dirty="0">
                <a:latin typeface="Times New Roman" panose="02020603050405020304" pitchFamily="18" charset="0"/>
                <a:cs typeface="Times New Roman" panose="02020603050405020304" pitchFamily="18" charset="0"/>
              </a:rPr>
              <a:t>MMWR. Morbidity and mortality weekly report</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65</a:t>
            </a:r>
            <a:r>
              <a:rPr lang="en-US"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167687339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170</TotalTime>
  <Words>1181</Words>
  <Application>Microsoft Office PowerPoint</Application>
  <PresentationFormat>Custom</PresentationFormat>
  <Paragraphs>60</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Informative Speech on Tobacco Use  Tobacco use in United States</vt:lpstr>
      <vt:lpstr>Introduction</vt:lpstr>
      <vt:lpstr>History of Tobacco use in the United States. </vt:lpstr>
      <vt:lpstr>Effects of Tobacco Use in the United States </vt:lpstr>
      <vt:lpstr>Continuation on Effects of Tobacco use in the United States  </vt:lpstr>
      <vt:lpstr>Continuation on Effects of Tobacco Use in the United States </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Informative Speech on Tobacco Use.  The history of tobacco use in United States</dc:title>
  <dc:creator>user</dc:creator>
  <cp:lastModifiedBy>ADM</cp:lastModifiedBy>
  <cp:revision>16</cp:revision>
  <dcterms:created xsi:type="dcterms:W3CDTF">2019-06-06T17:50:51Z</dcterms:created>
  <dcterms:modified xsi:type="dcterms:W3CDTF">2019-06-06T20:45:40Z</dcterms:modified>
</cp:coreProperties>
</file>